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75" r:id="rId4"/>
    <p:sldId id="299" r:id="rId5"/>
    <p:sldId id="305" r:id="rId6"/>
    <p:sldId id="300" r:id="rId7"/>
    <p:sldId id="306" r:id="rId8"/>
    <p:sldId id="307" r:id="rId9"/>
    <p:sldId id="308" r:id="rId10"/>
    <p:sldId id="303" r:id="rId11"/>
    <p:sldId id="265" r:id="rId12"/>
    <p:sldId id="34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53" autoAdjust="0"/>
    <p:restoredTop sz="94660"/>
  </p:normalViewPr>
  <p:slideViewPr>
    <p:cSldViewPr snapToGrid="0">
      <p:cViewPr varScale="1">
        <p:scale>
          <a:sx n="84" d="100"/>
          <a:sy n="84" d="100"/>
        </p:scale>
        <p:origin x="70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10/11/2025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C527514-7BA4-8D4E-9459-8D8E4E53ABDC}"/>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10/11/2025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C5F99FC6-3F09-3A4F-B6C6-3A87F4E2019B}"/>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10/11/2025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Booklist%20Year%201/Suggested%20Booklist%20Grade%201.pdf" TargetMode="External"/><Relationship Id="rId2" Type="http://schemas.openxmlformats.org/officeDocument/2006/relationships/image" Target="../media/image4.tiff"/><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tiff"/></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331470" y="1339835"/>
            <a:ext cx="5252207" cy="2677656"/>
          </a:xfrm>
          <a:prstGeom prst="rect">
            <a:avLst/>
          </a:prstGeom>
          <a:noFill/>
        </p:spPr>
        <p:txBody>
          <a:bodyPr wrap="square" rtlCol="0">
            <a:spAutoFit/>
          </a:bodyPr>
          <a:lstStyle/>
          <a:p>
            <a:r>
              <a:rPr lang="en-GB" sz="2400" dirty="0"/>
              <a:t>On the sheet provided, draw and write 4 different ways people work in a team or in a group.</a:t>
            </a:r>
          </a:p>
          <a:p>
            <a:endParaRPr lang="en-GB" sz="2400" dirty="0"/>
          </a:p>
          <a:p>
            <a:r>
              <a:rPr lang="en-GB" sz="2400" b="1" dirty="0"/>
              <a:t>Extension: </a:t>
            </a:r>
          </a:p>
          <a:p>
            <a:r>
              <a:rPr lang="en-GB" sz="2400" dirty="0"/>
              <a:t>Why is it important for these people to work in a team?</a:t>
            </a:r>
          </a:p>
        </p:txBody>
      </p:sp>
      <p:sp>
        <p:nvSpPr>
          <p:cNvPr id="4" name="Title 1">
            <a:extLst>
              <a:ext uri="{FF2B5EF4-FFF2-40B4-BE49-F238E27FC236}">
                <a16:creationId xmlns:a16="http://schemas.microsoft.com/office/drawing/2014/main" id="{00A41DAA-F2AE-6D43-BF55-924B1799998A}"/>
              </a:ext>
            </a:extLst>
          </p:cNvPr>
          <p:cNvSpPr txBox="1">
            <a:spLocks/>
          </p:cNvSpPr>
          <p:nvPr/>
        </p:nvSpPr>
        <p:spPr>
          <a:xfrm>
            <a:off x="60961" y="221654"/>
            <a:ext cx="235838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Activity</a:t>
            </a:r>
          </a:p>
        </p:txBody>
      </p:sp>
      <p:pic>
        <p:nvPicPr>
          <p:cNvPr id="6" name="Picture 5">
            <a:extLst>
              <a:ext uri="{FF2B5EF4-FFF2-40B4-BE49-F238E27FC236}">
                <a16:creationId xmlns:a16="http://schemas.microsoft.com/office/drawing/2014/main" id="{DB962B45-1F79-C94D-A6F7-5CD197A6CC4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673175" y="221654"/>
            <a:ext cx="4230044" cy="605690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667432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1631505" y="1920318"/>
            <a:ext cx="9484170" cy="181588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dirty="0"/>
              <a:t>What do you need to do to work effectively in a group?</a:t>
            </a:r>
          </a:p>
          <a:p>
            <a:endParaRPr lang="en-GB" sz="2800" dirty="0"/>
          </a:p>
          <a:p>
            <a:r>
              <a:rPr lang="en-GB" sz="2800" dirty="0"/>
              <a:t>Can working effectively in a group just apply to games or can it apply to other group work?</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pic>
        <p:nvPicPr>
          <p:cNvPr id="6" name="Picture 5">
            <a:extLst>
              <a:ext uri="{FF2B5EF4-FFF2-40B4-BE49-F238E27FC236}">
                <a16:creationId xmlns:a16="http://schemas.microsoft.com/office/drawing/2014/main" id="{3CFCC6AB-B616-A948-9195-1A0610F627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267200"/>
            <a:ext cx="2926080" cy="2926080"/>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210256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3970" y="697230"/>
            <a:ext cx="3265170" cy="1146810"/>
          </a:xfrm>
        </p:spPr>
        <p:txBody>
          <a:bodyPr>
            <a:normAutofit/>
          </a:bodyPr>
          <a:lstStyle/>
          <a:p>
            <a:r>
              <a:rPr lang="en-AU" sz="6000"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784998" y="2082067"/>
            <a:ext cx="5509122" cy="3416320"/>
          </a:xfrm>
          <a:prstGeom prst="rect">
            <a:avLst/>
          </a:prstGeom>
          <a:noFill/>
        </p:spPr>
        <p:txBody>
          <a:bodyPr wrap="square" rtlCol="0">
            <a:spAutoFit/>
          </a:bodyPr>
          <a:lstStyle/>
          <a:p>
            <a:r>
              <a:rPr lang="en-GB" sz="2400" b="1" dirty="0"/>
              <a:t>Learning Objective: </a:t>
            </a:r>
            <a:r>
              <a:rPr lang="en-GB" sz="2400" b="1" i="1" dirty="0"/>
              <a:t>To recognise how to work effectively in a group</a:t>
            </a:r>
          </a:p>
          <a:p>
            <a:endParaRPr lang="en-GB" sz="2400" b="1" i="1" dirty="0"/>
          </a:p>
          <a:p>
            <a:pPr marL="342900" lvl="0" indent="-342900">
              <a:buFont typeface="Arial" panose="020B0604020202020204" pitchFamily="34" charset="0"/>
              <a:buChar char="•"/>
            </a:pPr>
            <a:r>
              <a:rPr lang="en-GB" sz="2400" dirty="0"/>
              <a:t>I am aware my behaviour can impact a group </a:t>
            </a:r>
          </a:p>
          <a:p>
            <a:pPr marL="342900" lvl="0" indent="-342900">
              <a:buFont typeface="Arial" panose="020B0604020202020204" pitchFamily="34" charset="0"/>
              <a:buChar char="•"/>
            </a:pPr>
            <a:r>
              <a:rPr lang="en-GB" sz="2400" dirty="0"/>
              <a:t>I am aware the importance of listening and responding to my group members  </a:t>
            </a:r>
          </a:p>
          <a:p>
            <a:pPr marL="342900" lvl="0" indent="-342900">
              <a:buFont typeface="Arial" panose="020B0604020202020204" pitchFamily="34" charset="0"/>
              <a:buChar char="•"/>
            </a:pPr>
            <a:r>
              <a:rPr lang="en-GB" sz="2400" dirty="0"/>
              <a:t>I am aware that my group members may have different strengths </a:t>
            </a:r>
          </a:p>
        </p:txBody>
      </p:sp>
      <p:pic>
        <p:nvPicPr>
          <p:cNvPr id="4" name="Picture 3">
            <a:extLst>
              <a:ext uri="{FF2B5EF4-FFF2-40B4-BE49-F238E27FC236}">
                <a16:creationId xmlns:a16="http://schemas.microsoft.com/office/drawing/2014/main" id="{F1817991-302B-B946-B5FF-CCCBE35B0AC5}"/>
              </a:ext>
            </a:extLst>
          </p:cNvPr>
          <p:cNvPicPr>
            <a:picLocks noChangeAspect="1"/>
          </p:cNvPicPr>
          <p:nvPr/>
        </p:nvPicPr>
        <p:blipFill>
          <a:blip r:embed="rId2"/>
          <a:stretch>
            <a:fillRect/>
          </a:stretch>
        </p:blipFill>
        <p:spPr>
          <a:xfrm>
            <a:off x="6733722" y="556443"/>
            <a:ext cx="3898812" cy="1458863"/>
          </a:xfrm>
          <a:prstGeom prst="rect">
            <a:avLst/>
          </a:prstGeom>
        </p:spPr>
      </p:pic>
      <p:sp>
        <p:nvSpPr>
          <p:cNvPr id="6" name="TextBox 5">
            <a:extLst>
              <a:ext uri="{FF2B5EF4-FFF2-40B4-BE49-F238E27FC236}">
                <a16:creationId xmlns:a16="http://schemas.microsoft.com/office/drawing/2014/main" id="{B9652E30-DF83-F24F-99D1-3CE3D827C08A}"/>
              </a:ext>
            </a:extLst>
          </p:cNvPr>
          <p:cNvSpPr txBox="1"/>
          <p:nvPr/>
        </p:nvSpPr>
        <p:spPr>
          <a:xfrm>
            <a:off x="6302016" y="2493547"/>
            <a:ext cx="4762224" cy="461665"/>
          </a:xfrm>
          <a:prstGeom prst="rect">
            <a:avLst/>
          </a:prstGeom>
          <a:noFill/>
        </p:spPr>
        <p:txBody>
          <a:bodyPr wrap="square" rtlCol="0">
            <a:spAutoFit/>
          </a:bodyPr>
          <a:lstStyle/>
          <a:p>
            <a:pPr algn="ctr"/>
            <a:r>
              <a:rPr lang="en-GB" sz="2400" b="1" u="sng" dirty="0">
                <a:solidFill>
                  <a:schemeClr val="accent2"/>
                </a:solidFill>
                <a:hlinkClick r:id="rId3">
                  <a:extLst>
                    <a:ext uri="{A12FA001-AC4F-418D-AE19-62706E023703}">
                      <ahyp:hlinkClr xmlns:ahyp="http://schemas.microsoft.com/office/drawing/2018/hyperlinkcolor" val="tx"/>
                    </a:ext>
                  </a:extLst>
                </a:hlinkClick>
              </a:rPr>
              <a:t>Recommended Books:</a:t>
            </a:r>
            <a:endParaRPr lang="en-GB" sz="2400" u="sng" dirty="0">
              <a:solidFill>
                <a:schemeClr val="accent2"/>
              </a:solidFill>
            </a:endParaRPr>
          </a:p>
        </p:txBody>
      </p:sp>
      <p:pic>
        <p:nvPicPr>
          <p:cNvPr id="7" name="Picture 6">
            <a:extLst>
              <a:ext uri="{FF2B5EF4-FFF2-40B4-BE49-F238E27FC236}">
                <a16:creationId xmlns:a16="http://schemas.microsoft.com/office/drawing/2014/main" id="{D5E06801-6063-EF4B-BEDB-AEF09D05A4D1}"/>
              </a:ext>
            </a:extLst>
          </p:cNvPr>
          <p:cNvPicPr>
            <a:picLocks noChangeAspect="1"/>
          </p:cNvPicPr>
          <p:nvPr/>
        </p:nvPicPr>
        <p:blipFill>
          <a:blip r:embed="rId4"/>
          <a:stretch>
            <a:fillRect/>
          </a:stretch>
        </p:blipFill>
        <p:spPr>
          <a:xfrm rot="21041479">
            <a:off x="7386030" y="3324400"/>
            <a:ext cx="1301281" cy="1839416"/>
          </a:xfrm>
          <a:prstGeom prst="rect">
            <a:avLst/>
          </a:prstGeom>
        </p:spPr>
      </p:pic>
      <p:pic>
        <p:nvPicPr>
          <p:cNvPr id="8" name="Picture 7">
            <a:extLst>
              <a:ext uri="{FF2B5EF4-FFF2-40B4-BE49-F238E27FC236}">
                <a16:creationId xmlns:a16="http://schemas.microsoft.com/office/drawing/2014/main" id="{8134A015-08A0-674F-8A6C-974F79177C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38661">
            <a:off x="8760972" y="3321528"/>
            <a:ext cx="1301216" cy="1839197"/>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Let’s Play a Game!</a:t>
            </a:r>
          </a:p>
        </p:txBody>
      </p:sp>
      <p:sp>
        <p:nvSpPr>
          <p:cNvPr id="3" name="TextBox 2">
            <a:extLst>
              <a:ext uri="{FF2B5EF4-FFF2-40B4-BE49-F238E27FC236}">
                <a16:creationId xmlns:a16="http://schemas.microsoft.com/office/drawing/2014/main" id="{3C201A25-5CCA-114F-9C53-B92073972179}"/>
              </a:ext>
            </a:extLst>
          </p:cNvPr>
          <p:cNvSpPr txBox="1"/>
          <p:nvPr/>
        </p:nvSpPr>
        <p:spPr>
          <a:xfrm>
            <a:off x="139065" y="1013550"/>
            <a:ext cx="7219950" cy="5016758"/>
          </a:xfrm>
          <a:prstGeom prst="rect">
            <a:avLst/>
          </a:prstGeom>
          <a:noFill/>
          <a:ln w="12700">
            <a:solidFill>
              <a:schemeClr val="tx1"/>
            </a:solidFill>
            <a:prstDash val="lgDashDotDot"/>
          </a:ln>
        </p:spPr>
        <p:txBody>
          <a:bodyPr wrap="square" rtlCol="0">
            <a:spAutoFit/>
          </a:bodyPr>
          <a:lstStyle/>
          <a:p>
            <a:r>
              <a:rPr lang="en-GB" sz="2400" dirty="0"/>
              <a:t>Let’s play a game of </a:t>
            </a:r>
            <a:r>
              <a:rPr lang="en-GB" sz="3200" b="1" dirty="0"/>
              <a:t>over and Under! </a:t>
            </a:r>
            <a:endParaRPr lang="en-GB" sz="2400" b="1" dirty="0"/>
          </a:p>
          <a:p>
            <a:endParaRPr lang="en-GB" sz="2400" dirty="0"/>
          </a:p>
          <a:p>
            <a:r>
              <a:rPr lang="en-GB" sz="2400" dirty="0"/>
              <a:t>Get into groups of 5 and make a line. </a:t>
            </a:r>
          </a:p>
          <a:p>
            <a:endParaRPr lang="en-GB" sz="2400" dirty="0"/>
          </a:p>
          <a:p>
            <a:r>
              <a:rPr lang="en-GB" sz="2400" dirty="0"/>
              <a:t>Each group has a ball which begins at the front of the line. The first person passes the ball above their head, whilst the second passes it under and that pattern keeps repeating itself until the ball reaches the last person. The last person then runs to the front with the ball and begins the process again. </a:t>
            </a:r>
          </a:p>
          <a:p>
            <a:endParaRPr lang="en-GB" sz="2400" dirty="0"/>
          </a:p>
          <a:p>
            <a:r>
              <a:rPr lang="en-GB" sz="2400" dirty="0"/>
              <a:t>The first group with all their members back to their original positions and sitting down win the game. </a:t>
            </a:r>
          </a:p>
        </p:txBody>
      </p:sp>
      <p:sp>
        <p:nvSpPr>
          <p:cNvPr id="8" name="Title 1">
            <a:extLst>
              <a:ext uri="{FF2B5EF4-FFF2-40B4-BE49-F238E27FC236}">
                <a16:creationId xmlns:a16="http://schemas.microsoft.com/office/drawing/2014/main" id="{D2F8131E-3069-6A4A-A0AF-533C649573AC}"/>
              </a:ext>
            </a:extLst>
          </p:cNvPr>
          <p:cNvSpPr txBox="1">
            <a:spLocks/>
          </p:cNvSpPr>
          <p:nvPr/>
        </p:nvSpPr>
        <p:spPr>
          <a:xfrm>
            <a:off x="3749040" y="6216415"/>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Have fun!</a:t>
            </a:r>
          </a:p>
        </p:txBody>
      </p:sp>
      <p:pic>
        <p:nvPicPr>
          <p:cNvPr id="12" name="Picture 11">
            <a:extLst>
              <a:ext uri="{FF2B5EF4-FFF2-40B4-BE49-F238E27FC236}">
                <a16:creationId xmlns:a16="http://schemas.microsoft.com/office/drawing/2014/main" id="{82BA433E-09B4-1C4F-8840-BA6FA15394DF}"/>
              </a:ext>
            </a:extLst>
          </p:cNvPr>
          <p:cNvPicPr>
            <a:picLocks noChangeAspect="1"/>
          </p:cNvPicPr>
          <p:nvPr/>
        </p:nvPicPr>
        <p:blipFill>
          <a:blip r:embed="rId2"/>
          <a:stretch>
            <a:fillRect/>
          </a:stretch>
        </p:blipFill>
        <p:spPr>
          <a:xfrm>
            <a:off x="10064034" y="2142828"/>
            <a:ext cx="1975566" cy="3235622"/>
          </a:xfrm>
          <a:prstGeom prst="rect">
            <a:avLst/>
          </a:prstGeom>
        </p:spPr>
      </p:pic>
      <p:pic>
        <p:nvPicPr>
          <p:cNvPr id="13" name="Picture 12">
            <a:extLst>
              <a:ext uri="{FF2B5EF4-FFF2-40B4-BE49-F238E27FC236}">
                <a16:creationId xmlns:a16="http://schemas.microsoft.com/office/drawing/2014/main" id="{73F90B10-4832-9544-8F65-492779631735}"/>
              </a:ext>
            </a:extLst>
          </p:cNvPr>
          <p:cNvPicPr>
            <a:picLocks noChangeAspect="1"/>
          </p:cNvPicPr>
          <p:nvPr/>
        </p:nvPicPr>
        <p:blipFill>
          <a:blip r:embed="rId3"/>
          <a:stretch>
            <a:fillRect/>
          </a:stretch>
        </p:blipFill>
        <p:spPr>
          <a:xfrm>
            <a:off x="7886700" y="2600062"/>
            <a:ext cx="1950346" cy="2778387"/>
          </a:xfrm>
          <a:prstGeom prst="rect">
            <a:avLst/>
          </a:prstGeom>
        </p:spPr>
      </p:pic>
    </p:spTree>
    <p:extLst>
      <p:ext uri="{BB962C8B-B14F-4D97-AF65-F5344CB8AC3E}">
        <p14:creationId xmlns:p14="http://schemas.microsoft.com/office/powerpoint/2010/main" val="3404593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618743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How did your team get on?</a:t>
            </a:r>
          </a:p>
        </p:txBody>
      </p:sp>
      <p:sp>
        <p:nvSpPr>
          <p:cNvPr id="3" name="TextBox 2">
            <a:extLst>
              <a:ext uri="{FF2B5EF4-FFF2-40B4-BE49-F238E27FC236}">
                <a16:creationId xmlns:a16="http://schemas.microsoft.com/office/drawing/2014/main" id="{3C201A25-5CCA-114F-9C53-B92073972179}"/>
              </a:ext>
            </a:extLst>
          </p:cNvPr>
          <p:cNvSpPr txBox="1"/>
          <p:nvPr/>
        </p:nvSpPr>
        <p:spPr>
          <a:xfrm>
            <a:off x="518160" y="1210465"/>
            <a:ext cx="6217920" cy="1323439"/>
          </a:xfrm>
          <a:prstGeom prst="rect">
            <a:avLst/>
          </a:prstGeom>
          <a:noFill/>
          <a:ln>
            <a:noFill/>
          </a:ln>
        </p:spPr>
        <p:txBody>
          <a:bodyPr wrap="square" rtlCol="0">
            <a:spAutoFit/>
          </a:bodyPr>
          <a:lstStyle/>
          <a:p>
            <a:r>
              <a:rPr lang="en-GB" sz="2000" b="1" dirty="0"/>
              <a:t>Independently:</a:t>
            </a:r>
          </a:p>
          <a:p>
            <a:r>
              <a:rPr lang="en-GB" sz="2000" dirty="0"/>
              <a:t>Take a few minutes by yourself to think about how your team did. What did you do well? What could you improve?</a:t>
            </a:r>
          </a:p>
        </p:txBody>
      </p:sp>
      <p:sp>
        <p:nvSpPr>
          <p:cNvPr id="7" name="TextBox 6">
            <a:extLst>
              <a:ext uri="{FF2B5EF4-FFF2-40B4-BE49-F238E27FC236}">
                <a16:creationId xmlns:a16="http://schemas.microsoft.com/office/drawing/2014/main" id="{8CC1C03A-63E2-3143-AB45-8E65801D4959}"/>
              </a:ext>
            </a:extLst>
          </p:cNvPr>
          <p:cNvSpPr txBox="1"/>
          <p:nvPr/>
        </p:nvSpPr>
        <p:spPr>
          <a:xfrm>
            <a:off x="518160" y="2795425"/>
            <a:ext cx="6217920" cy="1015663"/>
          </a:xfrm>
          <a:prstGeom prst="rect">
            <a:avLst/>
          </a:prstGeom>
          <a:noFill/>
          <a:ln>
            <a:noFill/>
          </a:ln>
        </p:spPr>
        <p:txBody>
          <a:bodyPr wrap="square" rtlCol="0">
            <a:spAutoFit/>
          </a:bodyPr>
          <a:lstStyle/>
          <a:p>
            <a:r>
              <a:rPr lang="en-GB" sz="2000" b="1" dirty="0"/>
              <a:t>Partners:</a:t>
            </a:r>
          </a:p>
          <a:p>
            <a:r>
              <a:rPr lang="en-GB" sz="2000" dirty="0"/>
              <a:t>Do the same again but this time discuss with a partner from your group. Did you both have similar thoughts. </a:t>
            </a:r>
          </a:p>
        </p:txBody>
      </p:sp>
      <p:sp>
        <p:nvSpPr>
          <p:cNvPr id="8" name="TextBox 7">
            <a:extLst>
              <a:ext uri="{FF2B5EF4-FFF2-40B4-BE49-F238E27FC236}">
                <a16:creationId xmlns:a16="http://schemas.microsoft.com/office/drawing/2014/main" id="{FCCB33D1-C351-1B46-AB14-7791E71192D4}"/>
              </a:ext>
            </a:extLst>
          </p:cNvPr>
          <p:cNvSpPr txBox="1"/>
          <p:nvPr/>
        </p:nvSpPr>
        <p:spPr>
          <a:xfrm>
            <a:off x="518160" y="4167578"/>
            <a:ext cx="6217920" cy="1938992"/>
          </a:xfrm>
          <a:prstGeom prst="rect">
            <a:avLst/>
          </a:prstGeom>
          <a:noFill/>
          <a:ln>
            <a:noFill/>
          </a:ln>
        </p:spPr>
        <p:txBody>
          <a:bodyPr wrap="square" rtlCol="0">
            <a:spAutoFit/>
          </a:bodyPr>
          <a:lstStyle/>
          <a:p>
            <a:r>
              <a:rPr lang="en-GB" sz="2000" b="1" dirty="0"/>
              <a:t>Team:</a:t>
            </a:r>
          </a:p>
          <a:p>
            <a:r>
              <a:rPr lang="en-GB" sz="2000" dirty="0"/>
              <a:t>Do the same again but this time discuss in your team. How will you make sure all of you get a chance to talk? </a:t>
            </a:r>
          </a:p>
          <a:p>
            <a:endParaRPr lang="en-GB" sz="2000" dirty="0"/>
          </a:p>
          <a:p>
            <a:r>
              <a:rPr lang="en-GB" sz="2000" dirty="0"/>
              <a:t>If you could have another go at the game, discuss what would you do differently? </a:t>
            </a:r>
          </a:p>
        </p:txBody>
      </p:sp>
    </p:spTree>
    <p:extLst>
      <p:ext uri="{BB962C8B-B14F-4D97-AF65-F5344CB8AC3E}">
        <p14:creationId xmlns:p14="http://schemas.microsoft.com/office/powerpoint/2010/main" val="32115620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Let’s Play Again!</a:t>
            </a:r>
          </a:p>
        </p:txBody>
      </p:sp>
      <p:sp>
        <p:nvSpPr>
          <p:cNvPr id="3" name="TextBox 2">
            <a:extLst>
              <a:ext uri="{FF2B5EF4-FFF2-40B4-BE49-F238E27FC236}">
                <a16:creationId xmlns:a16="http://schemas.microsoft.com/office/drawing/2014/main" id="{3C201A25-5CCA-114F-9C53-B92073972179}"/>
              </a:ext>
            </a:extLst>
          </p:cNvPr>
          <p:cNvSpPr txBox="1"/>
          <p:nvPr/>
        </p:nvSpPr>
        <p:spPr>
          <a:xfrm>
            <a:off x="2844084" y="5235030"/>
            <a:ext cx="7219950" cy="830997"/>
          </a:xfrm>
          <a:prstGeom prst="rect">
            <a:avLst/>
          </a:prstGeom>
          <a:noFill/>
          <a:ln w="12700">
            <a:solidFill>
              <a:schemeClr val="tx1"/>
            </a:solidFill>
            <a:prstDash val="lgDashDotDot"/>
          </a:ln>
        </p:spPr>
        <p:txBody>
          <a:bodyPr wrap="square" rtlCol="0">
            <a:spAutoFit/>
          </a:bodyPr>
          <a:lstStyle/>
          <a:p>
            <a:r>
              <a:rPr lang="en-GB" sz="2400" dirty="0"/>
              <a:t>Play the same game again but this time with the goal at being even better! </a:t>
            </a:r>
          </a:p>
        </p:txBody>
      </p:sp>
      <p:pic>
        <p:nvPicPr>
          <p:cNvPr id="12" name="Picture 11">
            <a:extLst>
              <a:ext uri="{FF2B5EF4-FFF2-40B4-BE49-F238E27FC236}">
                <a16:creationId xmlns:a16="http://schemas.microsoft.com/office/drawing/2014/main" id="{82BA433E-09B4-1C4F-8840-BA6FA15394DF}"/>
              </a:ext>
            </a:extLst>
          </p:cNvPr>
          <p:cNvPicPr>
            <a:picLocks noChangeAspect="1"/>
          </p:cNvPicPr>
          <p:nvPr/>
        </p:nvPicPr>
        <p:blipFill>
          <a:blip r:embed="rId2"/>
          <a:stretch>
            <a:fillRect/>
          </a:stretch>
        </p:blipFill>
        <p:spPr>
          <a:xfrm>
            <a:off x="6454059" y="1413425"/>
            <a:ext cx="1975566" cy="3235622"/>
          </a:xfrm>
          <a:prstGeom prst="rect">
            <a:avLst/>
          </a:prstGeom>
        </p:spPr>
      </p:pic>
      <p:pic>
        <p:nvPicPr>
          <p:cNvPr id="13" name="Picture 12">
            <a:extLst>
              <a:ext uri="{FF2B5EF4-FFF2-40B4-BE49-F238E27FC236}">
                <a16:creationId xmlns:a16="http://schemas.microsoft.com/office/drawing/2014/main" id="{73F90B10-4832-9544-8F65-492779631735}"/>
              </a:ext>
            </a:extLst>
          </p:cNvPr>
          <p:cNvPicPr>
            <a:picLocks noChangeAspect="1"/>
          </p:cNvPicPr>
          <p:nvPr/>
        </p:nvPicPr>
        <p:blipFill>
          <a:blip r:embed="rId3"/>
          <a:stretch>
            <a:fillRect/>
          </a:stretch>
        </p:blipFill>
        <p:spPr>
          <a:xfrm>
            <a:off x="3200401" y="1870660"/>
            <a:ext cx="1950346" cy="2778387"/>
          </a:xfrm>
          <a:prstGeom prst="rect">
            <a:avLst/>
          </a:prstGeom>
        </p:spPr>
      </p:pic>
    </p:spTree>
    <p:extLst>
      <p:ext uri="{BB962C8B-B14F-4D97-AF65-F5344CB8AC3E}">
        <p14:creationId xmlns:p14="http://schemas.microsoft.com/office/powerpoint/2010/main" val="15065794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181100" y="280035"/>
            <a:ext cx="10153650" cy="129238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So in order for your group to be successful what did you all have to do?</a:t>
            </a:r>
          </a:p>
        </p:txBody>
      </p:sp>
      <p:sp>
        <p:nvSpPr>
          <p:cNvPr id="3" name="TextBox 2">
            <a:extLst>
              <a:ext uri="{FF2B5EF4-FFF2-40B4-BE49-F238E27FC236}">
                <a16:creationId xmlns:a16="http://schemas.microsoft.com/office/drawing/2014/main" id="{3C201A25-5CCA-114F-9C53-B92073972179}"/>
              </a:ext>
            </a:extLst>
          </p:cNvPr>
          <p:cNvSpPr txBox="1"/>
          <p:nvPr/>
        </p:nvSpPr>
        <p:spPr>
          <a:xfrm>
            <a:off x="600318" y="2968334"/>
            <a:ext cx="6217920" cy="1938992"/>
          </a:xfrm>
          <a:prstGeom prst="rect">
            <a:avLst/>
          </a:prstGeom>
          <a:noFill/>
          <a:ln>
            <a:noFill/>
          </a:ln>
        </p:spPr>
        <p:txBody>
          <a:bodyPr wrap="square" rtlCol="0">
            <a:spAutoFit/>
          </a:bodyPr>
          <a:lstStyle/>
          <a:p>
            <a:r>
              <a:rPr lang="en-GB" sz="2400" b="1" dirty="0"/>
              <a:t>As a class record your answers on a big piece of paper. </a:t>
            </a:r>
          </a:p>
          <a:p>
            <a:endParaRPr lang="en-GB" sz="2400" b="1" i="1" dirty="0"/>
          </a:p>
          <a:p>
            <a:r>
              <a:rPr lang="en-GB" sz="2400" b="1" i="1" dirty="0"/>
              <a:t>You can use this to refer back to when you do more group work in the future. </a:t>
            </a:r>
          </a:p>
        </p:txBody>
      </p:sp>
      <p:pic>
        <p:nvPicPr>
          <p:cNvPr id="5" name="Picture 4">
            <a:extLst>
              <a:ext uri="{FF2B5EF4-FFF2-40B4-BE49-F238E27FC236}">
                <a16:creationId xmlns:a16="http://schemas.microsoft.com/office/drawing/2014/main" id="{DD8882D8-39EB-A64C-98F1-77CB6CE69178}"/>
              </a:ext>
            </a:extLst>
          </p:cNvPr>
          <p:cNvPicPr>
            <a:picLocks noChangeAspect="1"/>
          </p:cNvPicPr>
          <p:nvPr/>
        </p:nvPicPr>
        <p:blipFill>
          <a:blip r:embed="rId2"/>
          <a:stretch>
            <a:fillRect/>
          </a:stretch>
        </p:blipFill>
        <p:spPr>
          <a:xfrm>
            <a:off x="7445084" y="2092845"/>
            <a:ext cx="3889666" cy="3889666"/>
          </a:xfrm>
          <a:prstGeom prst="rect">
            <a:avLst/>
          </a:prstGeom>
        </p:spPr>
      </p:pic>
    </p:spTree>
    <p:extLst>
      <p:ext uri="{BB962C8B-B14F-4D97-AF65-F5344CB8AC3E}">
        <p14:creationId xmlns:p14="http://schemas.microsoft.com/office/powerpoint/2010/main" val="31202520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3400" y="137159"/>
            <a:ext cx="10938510" cy="749455"/>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Were some of these the same answers as yours? </a:t>
            </a:r>
          </a:p>
        </p:txBody>
      </p:sp>
      <p:sp>
        <p:nvSpPr>
          <p:cNvPr id="3" name="TextBox 2">
            <a:extLst>
              <a:ext uri="{FF2B5EF4-FFF2-40B4-BE49-F238E27FC236}">
                <a16:creationId xmlns:a16="http://schemas.microsoft.com/office/drawing/2014/main" id="{3C201A25-5CCA-114F-9C53-B92073972179}"/>
              </a:ext>
            </a:extLst>
          </p:cNvPr>
          <p:cNvSpPr txBox="1"/>
          <p:nvPr/>
        </p:nvSpPr>
        <p:spPr>
          <a:xfrm>
            <a:off x="4170997" y="3096415"/>
            <a:ext cx="3663315" cy="1200329"/>
          </a:xfrm>
          <a:prstGeom prst="rect">
            <a:avLst/>
          </a:prstGeom>
          <a:noFill/>
          <a:ln w="19050">
            <a:solidFill>
              <a:schemeClr val="tx1"/>
            </a:solidFill>
          </a:ln>
        </p:spPr>
        <p:txBody>
          <a:bodyPr wrap="square" rtlCol="0">
            <a:spAutoFit/>
          </a:bodyPr>
          <a:lstStyle/>
          <a:p>
            <a:pPr algn="ctr"/>
            <a:r>
              <a:rPr lang="en-GB" sz="3600" b="1" dirty="0"/>
              <a:t>How to work well in a group:</a:t>
            </a:r>
            <a:endParaRPr lang="en-GB" sz="3600" b="1" i="1" dirty="0"/>
          </a:p>
        </p:txBody>
      </p:sp>
      <p:sp>
        <p:nvSpPr>
          <p:cNvPr id="2" name="TextBox 1">
            <a:extLst>
              <a:ext uri="{FF2B5EF4-FFF2-40B4-BE49-F238E27FC236}">
                <a16:creationId xmlns:a16="http://schemas.microsoft.com/office/drawing/2014/main" id="{39639169-380E-9842-9651-5B77FA232BCB}"/>
              </a:ext>
            </a:extLst>
          </p:cNvPr>
          <p:cNvSpPr txBox="1"/>
          <p:nvPr/>
        </p:nvSpPr>
        <p:spPr>
          <a:xfrm>
            <a:off x="1073169" y="1576016"/>
            <a:ext cx="2042160" cy="830997"/>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Listen to your team mates. </a:t>
            </a:r>
          </a:p>
        </p:txBody>
      </p:sp>
      <p:sp>
        <p:nvSpPr>
          <p:cNvPr id="5" name="TextBox 4">
            <a:extLst>
              <a:ext uri="{FF2B5EF4-FFF2-40B4-BE49-F238E27FC236}">
                <a16:creationId xmlns:a16="http://schemas.microsoft.com/office/drawing/2014/main" id="{DAEFAAF1-1471-F24D-8F0E-C5D4BFCFE935}"/>
              </a:ext>
            </a:extLst>
          </p:cNvPr>
          <p:cNvSpPr txBox="1"/>
          <p:nvPr/>
        </p:nvSpPr>
        <p:spPr>
          <a:xfrm>
            <a:off x="4692539" y="4789075"/>
            <a:ext cx="2620229" cy="120032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Talk and share your ideas when it’s your turn. </a:t>
            </a:r>
          </a:p>
        </p:txBody>
      </p:sp>
      <p:sp>
        <p:nvSpPr>
          <p:cNvPr id="6" name="TextBox 5">
            <a:extLst>
              <a:ext uri="{FF2B5EF4-FFF2-40B4-BE49-F238E27FC236}">
                <a16:creationId xmlns:a16="http://schemas.microsoft.com/office/drawing/2014/main" id="{F701F7B0-AAF6-3845-A3D9-9E87D9DD5561}"/>
              </a:ext>
            </a:extLst>
          </p:cNvPr>
          <p:cNvSpPr txBox="1"/>
          <p:nvPr/>
        </p:nvSpPr>
        <p:spPr>
          <a:xfrm>
            <a:off x="4981573" y="1418829"/>
            <a:ext cx="2042160" cy="830997"/>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Focus on the task. </a:t>
            </a:r>
          </a:p>
        </p:txBody>
      </p:sp>
      <p:sp>
        <p:nvSpPr>
          <p:cNvPr id="7" name="TextBox 6">
            <a:extLst>
              <a:ext uri="{FF2B5EF4-FFF2-40B4-BE49-F238E27FC236}">
                <a16:creationId xmlns:a16="http://schemas.microsoft.com/office/drawing/2014/main" id="{26DE286D-805D-C545-9653-533D00B7828F}"/>
              </a:ext>
            </a:extLst>
          </p:cNvPr>
          <p:cNvSpPr txBox="1"/>
          <p:nvPr/>
        </p:nvSpPr>
        <p:spPr>
          <a:xfrm>
            <a:off x="9037233" y="1576016"/>
            <a:ext cx="2042160" cy="830997"/>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Encourage others. </a:t>
            </a:r>
          </a:p>
        </p:txBody>
      </p:sp>
      <p:sp>
        <p:nvSpPr>
          <p:cNvPr id="8" name="TextBox 7">
            <a:extLst>
              <a:ext uri="{FF2B5EF4-FFF2-40B4-BE49-F238E27FC236}">
                <a16:creationId xmlns:a16="http://schemas.microsoft.com/office/drawing/2014/main" id="{42CD9254-0721-1D4E-BCF6-A5ECDE49C6BD}"/>
              </a:ext>
            </a:extLst>
          </p:cNvPr>
          <p:cNvSpPr txBox="1"/>
          <p:nvPr/>
        </p:nvSpPr>
        <p:spPr>
          <a:xfrm>
            <a:off x="9037233" y="4455462"/>
            <a:ext cx="2042160" cy="120032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Play your role and do your best. </a:t>
            </a:r>
          </a:p>
        </p:txBody>
      </p:sp>
      <p:sp>
        <p:nvSpPr>
          <p:cNvPr id="9" name="TextBox 8">
            <a:extLst>
              <a:ext uri="{FF2B5EF4-FFF2-40B4-BE49-F238E27FC236}">
                <a16:creationId xmlns:a16="http://schemas.microsoft.com/office/drawing/2014/main" id="{9B96064E-816D-EE41-8D6C-806E01072052}"/>
              </a:ext>
            </a:extLst>
          </p:cNvPr>
          <p:cNvSpPr txBox="1"/>
          <p:nvPr/>
        </p:nvSpPr>
        <p:spPr>
          <a:xfrm>
            <a:off x="925914" y="4086129"/>
            <a:ext cx="2042160" cy="120032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Collaborate with your team</a:t>
            </a:r>
          </a:p>
        </p:txBody>
      </p:sp>
    </p:spTree>
    <p:extLst>
      <p:ext uri="{BB962C8B-B14F-4D97-AF65-F5344CB8AC3E}">
        <p14:creationId xmlns:p14="http://schemas.microsoft.com/office/powerpoint/2010/main" val="1652687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181100" y="280035"/>
            <a:ext cx="1015365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Working in a group or a team</a:t>
            </a:r>
          </a:p>
        </p:txBody>
      </p:sp>
      <p:sp>
        <p:nvSpPr>
          <p:cNvPr id="3" name="TextBox 2">
            <a:extLst>
              <a:ext uri="{FF2B5EF4-FFF2-40B4-BE49-F238E27FC236}">
                <a16:creationId xmlns:a16="http://schemas.microsoft.com/office/drawing/2014/main" id="{3C201A25-5CCA-114F-9C53-B92073972179}"/>
              </a:ext>
            </a:extLst>
          </p:cNvPr>
          <p:cNvSpPr txBox="1"/>
          <p:nvPr/>
        </p:nvSpPr>
        <p:spPr>
          <a:xfrm>
            <a:off x="327943" y="1634007"/>
            <a:ext cx="5508653" cy="3662541"/>
          </a:xfrm>
          <a:prstGeom prst="rect">
            <a:avLst/>
          </a:prstGeom>
          <a:noFill/>
          <a:ln>
            <a:noFill/>
          </a:ln>
        </p:spPr>
        <p:txBody>
          <a:bodyPr wrap="square" rtlCol="0">
            <a:spAutoFit/>
          </a:bodyPr>
          <a:lstStyle/>
          <a:p>
            <a:r>
              <a:rPr lang="en-GB" sz="2000" dirty="0"/>
              <a:t>There are going to be many occasions when we have to work in a group or in a team with other people. So it is very important that we learn and practice the skills of working with a group of people. </a:t>
            </a:r>
          </a:p>
          <a:p>
            <a:endParaRPr lang="en-GB" sz="2000" dirty="0"/>
          </a:p>
          <a:p>
            <a:r>
              <a:rPr lang="en-GB" sz="2400" b="1" dirty="0"/>
              <a:t>Can you think of any other times where people work in a team or with a group of people? </a:t>
            </a:r>
          </a:p>
          <a:p>
            <a:endParaRPr lang="en-GB" sz="2000" i="1" dirty="0"/>
          </a:p>
          <a:p>
            <a:endParaRPr lang="en-GB" sz="2000" i="1" dirty="0"/>
          </a:p>
        </p:txBody>
      </p:sp>
      <p:pic>
        <p:nvPicPr>
          <p:cNvPr id="2" name="Picture 1">
            <a:extLst>
              <a:ext uri="{FF2B5EF4-FFF2-40B4-BE49-F238E27FC236}">
                <a16:creationId xmlns:a16="http://schemas.microsoft.com/office/drawing/2014/main" id="{AFA25D6F-E96E-F94F-A436-8CD582499BAD}"/>
              </a:ext>
            </a:extLst>
          </p:cNvPr>
          <p:cNvPicPr>
            <a:picLocks noChangeAspect="1"/>
          </p:cNvPicPr>
          <p:nvPr/>
        </p:nvPicPr>
        <p:blipFill>
          <a:blip r:embed="rId2"/>
          <a:stretch>
            <a:fillRect/>
          </a:stretch>
        </p:blipFill>
        <p:spPr>
          <a:xfrm>
            <a:off x="6818238" y="2295727"/>
            <a:ext cx="4752909" cy="2718070"/>
          </a:xfrm>
          <a:prstGeom prst="rect">
            <a:avLst/>
          </a:prstGeom>
        </p:spPr>
      </p:pic>
    </p:spTree>
    <p:extLst>
      <p:ext uri="{BB962C8B-B14F-4D97-AF65-F5344CB8AC3E}">
        <p14:creationId xmlns:p14="http://schemas.microsoft.com/office/powerpoint/2010/main" val="9010536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19962" y="0"/>
            <a:ext cx="1015365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Working in a group or a team</a:t>
            </a:r>
          </a:p>
        </p:txBody>
      </p:sp>
      <p:sp>
        <p:nvSpPr>
          <p:cNvPr id="3" name="TextBox 2">
            <a:extLst>
              <a:ext uri="{FF2B5EF4-FFF2-40B4-BE49-F238E27FC236}">
                <a16:creationId xmlns:a16="http://schemas.microsoft.com/office/drawing/2014/main" id="{3C201A25-5CCA-114F-9C53-B92073972179}"/>
              </a:ext>
            </a:extLst>
          </p:cNvPr>
          <p:cNvSpPr txBox="1"/>
          <p:nvPr/>
        </p:nvSpPr>
        <p:spPr>
          <a:xfrm>
            <a:off x="444672" y="1297845"/>
            <a:ext cx="4574799" cy="1938992"/>
          </a:xfrm>
          <a:prstGeom prst="rect">
            <a:avLst/>
          </a:prstGeom>
          <a:noFill/>
          <a:ln>
            <a:noFill/>
          </a:ln>
        </p:spPr>
        <p:txBody>
          <a:bodyPr wrap="square" rtlCol="0">
            <a:spAutoFit/>
          </a:bodyPr>
          <a:lstStyle/>
          <a:p>
            <a:r>
              <a:rPr lang="en-GB" sz="2400" b="1" dirty="0"/>
              <a:t>Doctors and nurses:</a:t>
            </a:r>
          </a:p>
          <a:p>
            <a:r>
              <a:rPr lang="en-GB" sz="2400" dirty="0"/>
              <a:t>They need to work together to ensure they help people feel better again. They all have different skills that are very important. </a:t>
            </a:r>
          </a:p>
        </p:txBody>
      </p:sp>
      <p:sp>
        <p:nvSpPr>
          <p:cNvPr id="5" name="TextBox 4">
            <a:extLst>
              <a:ext uri="{FF2B5EF4-FFF2-40B4-BE49-F238E27FC236}">
                <a16:creationId xmlns:a16="http://schemas.microsoft.com/office/drawing/2014/main" id="{C1350C06-73C3-8546-8199-4272744FCC8A}"/>
              </a:ext>
            </a:extLst>
          </p:cNvPr>
          <p:cNvSpPr txBox="1"/>
          <p:nvPr/>
        </p:nvSpPr>
        <p:spPr>
          <a:xfrm>
            <a:off x="7330101" y="1297845"/>
            <a:ext cx="4563092" cy="1938992"/>
          </a:xfrm>
          <a:prstGeom prst="rect">
            <a:avLst/>
          </a:prstGeom>
          <a:noFill/>
          <a:ln>
            <a:noFill/>
          </a:ln>
        </p:spPr>
        <p:txBody>
          <a:bodyPr wrap="square" rtlCol="0">
            <a:spAutoFit/>
          </a:bodyPr>
          <a:lstStyle/>
          <a:p>
            <a:r>
              <a:rPr lang="en-GB" sz="2400" b="1" dirty="0"/>
              <a:t>Fireman:</a:t>
            </a:r>
          </a:p>
          <a:p>
            <a:r>
              <a:rPr lang="en-GB" sz="2400" dirty="0"/>
              <a:t>They need to work together to ensure they put out fires and ensure themselves and other people are safe. </a:t>
            </a:r>
          </a:p>
        </p:txBody>
      </p:sp>
      <p:pic>
        <p:nvPicPr>
          <p:cNvPr id="6" name="Picture 5">
            <a:extLst>
              <a:ext uri="{FF2B5EF4-FFF2-40B4-BE49-F238E27FC236}">
                <a16:creationId xmlns:a16="http://schemas.microsoft.com/office/drawing/2014/main" id="{B126608B-99CB-B94D-B874-A65D5A2730C2}"/>
              </a:ext>
            </a:extLst>
          </p:cNvPr>
          <p:cNvPicPr>
            <a:picLocks noChangeAspect="1"/>
          </p:cNvPicPr>
          <p:nvPr/>
        </p:nvPicPr>
        <p:blipFill>
          <a:blip r:embed="rId2"/>
          <a:stretch>
            <a:fillRect/>
          </a:stretch>
        </p:blipFill>
        <p:spPr>
          <a:xfrm>
            <a:off x="7583160" y="3425264"/>
            <a:ext cx="4056974" cy="2701945"/>
          </a:xfrm>
          <a:prstGeom prst="rect">
            <a:avLst/>
          </a:prstGeom>
        </p:spPr>
      </p:pic>
      <p:pic>
        <p:nvPicPr>
          <p:cNvPr id="7" name="Picture 6">
            <a:extLst>
              <a:ext uri="{FF2B5EF4-FFF2-40B4-BE49-F238E27FC236}">
                <a16:creationId xmlns:a16="http://schemas.microsoft.com/office/drawing/2014/main" id="{96EF7701-28F2-B445-883E-CC8031771D9A}"/>
              </a:ext>
            </a:extLst>
          </p:cNvPr>
          <p:cNvPicPr>
            <a:picLocks noChangeAspect="1"/>
          </p:cNvPicPr>
          <p:nvPr/>
        </p:nvPicPr>
        <p:blipFill>
          <a:blip r:embed="rId3"/>
          <a:stretch>
            <a:fillRect/>
          </a:stretch>
        </p:blipFill>
        <p:spPr>
          <a:xfrm>
            <a:off x="444672" y="3425264"/>
            <a:ext cx="4056975" cy="2701945"/>
          </a:xfrm>
          <a:prstGeom prst="rect">
            <a:avLst/>
          </a:prstGeom>
        </p:spPr>
      </p:pic>
    </p:spTree>
    <p:extLst>
      <p:ext uri="{BB962C8B-B14F-4D97-AF65-F5344CB8AC3E}">
        <p14:creationId xmlns:p14="http://schemas.microsoft.com/office/powerpoint/2010/main" val="2576061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70103</TotalTime>
  <Words>652</Words>
  <Application>Microsoft Macintosh PowerPoint</Application>
  <PresentationFormat>Widescreen</PresentationFormat>
  <Paragraphs>63</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98</cp:revision>
  <dcterms:created xsi:type="dcterms:W3CDTF">2015-12-16T03:40:36Z</dcterms:created>
  <dcterms:modified xsi:type="dcterms:W3CDTF">2025-11-10T02:36:01Z</dcterms:modified>
</cp:coreProperties>
</file>